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305" r:id="rId3"/>
    <p:sldId id="283" r:id="rId4"/>
    <p:sldId id="294" r:id="rId5"/>
    <p:sldId id="306" r:id="rId6"/>
    <p:sldId id="284" r:id="rId7"/>
    <p:sldId id="285" r:id="rId8"/>
    <p:sldId id="264" r:id="rId9"/>
    <p:sldId id="286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12/5/2018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69342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NewRomanPS-BoldMT"/>
              </a:rPr>
              <a:t>Hemorrhage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400" y="617220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Assist Prof. Luay A. Naeem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03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090">
        <p:circle/>
      </p:transition>
    </mc:Choice>
    <mc:Fallback xmlns="">
      <p:transition spd="slow" advTm="409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300990"/>
            <a:ext cx="42370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TimesNewRomanPSMT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NewRomanPSMT"/>
              </a:rPr>
              <a:t>Deep hemorrhage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78" y="1066800"/>
            <a:ext cx="8046720" cy="542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964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583">
        <p:cut/>
      </p:transition>
    </mc:Choice>
    <mc:Fallback xmlns="">
      <p:transition advTm="583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95400"/>
            <a:ext cx="8686800" cy="2895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  <a:latin typeface="TimesNewRomanPSMT"/>
              </a:rPr>
              <a:t>Hemorrhage</a:t>
            </a:r>
            <a:r>
              <a:rPr lang="en-US" dirty="0" smtClean="0">
                <a:latin typeface="TimesNewRomanPSMT"/>
              </a:rPr>
              <a:t/>
            </a:r>
            <a:br>
              <a:rPr lang="en-US" dirty="0" smtClean="0">
                <a:latin typeface="TimesNewRomanPSMT"/>
              </a:rPr>
            </a:br>
            <a:r>
              <a:rPr lang="en-US" dirty="0" smtClean="0">
                <a:latin typeface="TimesNewRomanPSMT"/>
              </a:rPr>
              <a:t>Loss </a:t>
            </a:r>
            <a:r>
              <a:rPr lang="en-US" dirty="0">
                <a:latin typeface="TimesNewRomanPSMT"/>
              </a:rPr>
              <a:t>of blood from the vascular </a:t>
            </a:r>
            <a:r>
              <a:rPr lang="en-US" dirty="0" smtClean="0">
                <a:latin typeface="TimesNewRomanPSMT"/>
              </a:rPr>
              <a:t>system due to rupture or cutting of  the blood vessels.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73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7725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NewRomanPS-BoldMT"/>
              </a:rPr>
              <a:t>Causes</a:t>
            </a:r>
            <a:r>
              <a:rPr lang="en-US" sz="3600" b="1" dirty="0">
                <a:latin typeface="TimesNewRomanPS-BoldMT"/>
              </a:rPr>
              <a:t>: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3600" dirty="0" smtClean="0">
                <a:latin typeface="Wingdings-Regular"/>
              </a:rPr>
              <a:t> </a:t>
            </a:r>
            <a:r>
              <a:rPr lang="en-US" sz="3600" dirty="0" err="1">
                <a:latin typeface="TimesNewRomanPSMT"/>
              </a:rPr>
              <a:t>Penterating</a:t>
            </a:r>
            <a:r>
              <a:rPr lang="en-US" sz="3600" dirty="0">
                <a:latin typeface="TimesNewRomanPSMT"/>
              </a:rPr>
              <a:t> wounds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3600" dirty="0" smtClean="0">
                <a:latin typeface="Wingdings-Regular"/>
              </a:rPr>
              <a:t> </a:t>
            </a:r>
            <a:r>
              <a:rPr lang="en-US" sz="3600" dirty="0">
                <a:latin typeface="TimesNewRomanPSMT"/>
              </a:rPr>
              <a:t>Incision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3600" dirty="0" smtClean="0">
                <a:latin typeface="Wingdings-Regular"/>
              </a:rPr>
              <a:t> </a:t>
            </a:r>
            <a:r>
              <a:rPr lang="en-US" sz="3600" dirty="0">
                <a:latin typeface="TimesNewRomanPSMT"/>
              </a:rPr>
              <a:t>Contusion or laceration.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3600" dirty="0" smtClean="0">
                <a:latin typeface="Wingdings-Regular"/>
              </a:rPr>
              <a:t> </a:t>
            </a:r>
            <a:r>
              <a:rPr lang="en-US" sz="3600" dirty="0">
                <a:latin typeface="TimesNewRomanPSMT"/>
              </a:rPr>
              <a:t>Failure of blood coagulation due to</a:t>
            </a:r>
          </a:p>
          <a:p>
            <a:pPr algn="just"/>
            <a:r>
              <a:rPr lang="en-US" sz="3600" dirty="0">
                <a:latin typeface="TimesNewRomanPSMT"/>
              </a:rPr>
              <a:t>A. Liver disease</a:t>
            </a:r>
          </a:p>
          <a:p>
            <a:pPr algn="just"/>
            <a:r>
              <a:rPr lang="en-US" sz="3600" dirty="0">
                <a:latin typeface="TimesNewRomanPSMT"/>
              </a:rPr>
              <a:t>B. Excessive radiation for long period of time</a:t>
            </a:r>
          </a:p>
          <a:p>
            <a:pPr algn="just"/>
            <a:r>
              <a:rPr lang="en-US" sz="3600" dirty="0">
                <a:latin typeface="TimesNewRomanPSMT"/>
              </a:rPr>
              <a:t>C. Chemical poisoning</a:t>
            </a:r>
          </a:p>
          <a:p>
            <a:pPr algn="just"/>
            <a:r>
              <a:rPr lang="en-US" sz="3600" dirty="0">
                <a:latin typeface="TimesNewRomanPSMT"/>
              </a:rPr>
              <a:t>D. Genetic factor such as </a:t>
            </a:r>
            <a:r>
              <a:rPr lang="en-US" sz="3600" dirty="0" err="1">
                <a:latin typeface="TimesNewRomanPSMT"/>
              </a:rPr>
              <a:t>haemophelia</a:t>
            </a:r>
            <a:endParaRPr lang="en-US" sz="3600" dirty="0">
              <a:latin typeface="TimesNewRomanPSMT"/>
            </a:endParaRPr>
          </a:p>
          <a:p>
            <a:pPr algn="just"/>
            <a:r>
              <a:rPr lang="en-US" sz="3600" dirty="0">
                <a:latin typeface="TimesNewRomanPSMT"/>
              </a:rPr>
              <a:t>E. Tumors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31772926"/>
      </p:ext>
    </p:extLst>
  </p:cSld>
  <p:clrMapOvr>
    <a:masterClrMapping/>
  </p:clrMapOvr>
  <p:transition spd="slow" advTm="1173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310" y="594360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NewRomanPS-BoldMT"/>
              </a:rPr>
              <a:t>Types </a:t>
            </a:r>
            <a:r>
              <a:rPr lang="en-US" sz="3600" b="1" dirty="0">
                <a:solidFill>
                  <a:srgbClr val="FF0000"/>
                </a:solidFill>
                <a:latin typeface="TimesNewRomanPS-BoldMT"/>
              </a:rPr>
              <a:t>of </a:t>
            </a:r>
            <a:r>
              <a:rPr lang="en-US" sz="3600" b="1" dirty="0" smtClean="0">
                <a:solidFill>
                  <a:srgbClr val="FF0000"/>
                </a:solidFill>
                <a:latin typeface="TimesNewRomanPS-BoldMT"/>
              </a:rPr>
              <a:t>Hemorrhage</a:t>
            </a:r>
            <a:endParaRPr lang="en-US" sz="3600" b="1" dirty="0">
              <a:solidFill>
                <a:srgbClr val="FF0000"/>
              </a:solidFill>
              <a:latin typeface="TimesNewRomanPS-BoldMT"/>
            </a:endParaRPr>
          </a:p>
          <a:p>
            <a:pPr marL="742950" indent="-742950">
              <a:buAutoNum type="alphaUcPeriod"/>
            </a:pPr>
            <a:r>
              <a:rPr lang="en-US" sz="3600" b="1" dirty="0" smtClean="0">
                <a:latin typeface="TimesNewRomanPS-BoldMT"/>
              </a:rPr>
              <a:t>Depend </a:t>
            </a:r>
            <a:r>
              <a:rPr lang="en-US" sz="3600" b="1" dirty="0">
                <a:latin typeface="TimesNewRomanPS-BoldMT"/>
              </a:rPr>
              <a:t>on </a:t>
            </a:r>
            <a:r>
              <a:rPr lang="en-US" sz="3600" b="1" dirty="0" smtClean="0">
                <a:latin typeface="TimesNewRomanPS-BoldMT"/>
              </a:rPr>
              <a:t>source :-</a:t>
            </a:r>
          </a:p>
          <a:p>
            <a:pPr algn="just"/>
            <a:r>
              <a:rPr lang="en-US" sz="3600" dirty="0" smtClean="0">
                <a:latin typeface="TimesNewRomanPSMT"/>
              </a:rPr>
              <a:t>1</a:t>
            </a:r>
            <a:r>
              <a:rPr lang="en-US" sz="3600" dirty="0">
                <a:latin typeface="TimesNewRomanPSMT"/>
              </a:rPr>
              <a:t>. </a:t>
            </a:r>
            <a:r>
              <a:rPr lang="en-US" sz="3600" dirty="0" smtClean="0">
                <a:latin typeface="TimesNewRomanPSMT"/>
              </a:rPr>
              <a:t>Arterial Hg: Bright red blood &amp; flows in spurt under pressure.</a:t>
            </a:r>
            <a:endParaRPr lang="en-US" sz="3600" dirty="0">
              <a:latin typeface="TimesNewRomanPSMT"/>
            </a:endParaRPr>
          </a:p>
          <a:p>
            <a:pPr algn="just"/>
            <a:r>
              <a:rPr lang="en-US" sz="3600" dirty="0" smtClean="0">
                <a:latin typeface="TimesNewRomanPSMT"/>
              </a:rPr>
              <a:t>2. Venous Hg: Bluish red blood &amp; flows freely with out great force.</a:t>
            </a:r>
            <a:endParaRPr lang="en-US" sz="3600" dirty="0">
              <a:latin typeface="TimesNewRomanPSMT"/>
            </a:endParaRPr>
          </a:p>
          <a:p>
            <a:pPr algn="just"/>
            <a:r>
              <a:rPr lang="en-US" sz="3600" dirty="0">
                <a:latin typeface="TimesNewRomanPSMT"/>
              </a:rPr>
              <a:t>3. </a:t>
            </a:r>
            <a:r>
              <a:rPr lang="en-US" sz="3600" dirty="0" smtClean="0">
                <a:latin typeface="TimesNewRomanPSMT"/>
              </a:rPr>
              <a:t>Capillary Hg: Blood is oozes under very low pressure.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97699108"/>
      </p:ext>
    </p:extLst>
  </p:cSld>
  <p:clrMapOvr>
    <a:masterClrMapping/>
  </p:clrMapOvr>
  <p:transition spd="slow" advTm="186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8" y="381001"/>
            <a:ext cx="7543801" cy="624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825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8915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>
                <a:solidFill>
                  <a:srgbClr val="FF0000"/>
                </a:solidFill>
                <a:latin typeface="TimesNewRomanPS-BoldMT"/>
              </a:rPr>
              <a:t>Types of </a:t>
            </a:r>
            <a:r>
              <a:rPr lang="en-US" sz="3600" b="1" dirty="0" smtClean="0">
                <a:solidFill>
                  <a:srgbClr val="FF0000"/>
                </a:solidFill>
                <a:latin typeface="TimesNewRomanPS-BoldMT"/>
              </a:rPr>
              <a:t>Hemorrhage</a:t>
            </a:r>
            <a:endParaRPr lang="en-US" sz="3600" b="1" dirty="0" smtClean="0">
              <a:latin typeface="TimesNewRomanPS-BoldMT"/>
            </a:endParaRPr>
          </a:p>
          <a:p>
            <a:pPr algn="just"/>
            <a:r>
              <a:rPr lang="en-US" sz="3600" b="1" dirty="0" smtClean="0">
                <a:latin typeface="TimesNewRomanPS-BoldMT"/>
              </a:rPr>
              <a:t>B</a:t>
            </a:r>
            <a:r>
              <a:rPr lang="en-US" sz="3600" b="1" dirty="0">
                <a:latin typeface="TimesNewRomanPS-BoldMT"/>
              </a:rPr>
              <a:t>. Depend on time</a:t>
            </a:r>
          </a:p>
          <a:p>
            <a:pPr algn="just"/>
            <a:r>
              <a:rPr lang="en-US" sz="3600" dirty="0">
                <a:latin typeface="TimesNewRomanPSMT"/>
              </a:rPr>
              <a:t>1. Primary which occurs at the time of </a:t>
            </a:r>
            <a:r>
              <a:rPr lang="en-US" sz="3600" dirty="0" smtClean="0">
                <a:latin typeface="TimesNewRomanPSMT"/>
              </a:rPr>
              <a:t>injury.</a:t>
            </a:r>
            <a:endParaRPr lang="en-US" sz="3600" dirty="0">
              <a:latin typeface="TimesNewRomanPSMT"/>
            </a:endParaRPr>
          </a:p>
          <a:p>
            <a:pPr algn="just"/>
            <a:r>
              <a:rPr lang="en-US" sz="3600" dirty="0">
                <a:latin typeface="TimesNewRomanPSMT"/>
              </a:rPr>
              <a:t>2. Intermediate which occurs within 24 </a:t>
            </a:r>
            <a:r>
              <a:rPr lang="en-US" sz="3600" dirty="0" err="1">
                <a:latin typeface="TimesNewRomanPSMT"/>
              </a:rPr>
              <a:t>hrs</a:t>
            </a:r>
            <a:r>
              <a:rPr lang="en-US" sz="3600" dirty="0">
                <a:latin typeface="TimesNewRomanPSMT"/>
              </a:rPr>
              <a:t> of </a:t>
            </a:r>
            <a:r>
              <a:rPr lang="en-US" sz="3600" dirty="0" smtClean="0">
                <a:latin typeface="TimesNewRomanPSMT"/>
              </a:rPr>
              <a:t>injury.</a:t>
            </a:r>
            <a:endParaRPr lang="en-US" sz="3600" dirty="0">
              <a:latin typeface="TimesNewRomanPSMT"/>
            </a:endParaRPr>
          </a:p>
          <a:p>
            <a:pPr algn="just"/>
            <a:r>
              <a:rPr lang="en-US" sz="3600" dirty="0">
                <a:latin typeface="TimesNewRomanPSMT"/>
              </a:rPr>
              <a:t>3. Secondary which occurs more than 24 </a:t>
            </a:r>
            <a:r>
              <a:rPr lang="en-US" sz="3600" dirty="0" err="1">
                <a:latin typeface="TimesNewRomanPSMT"/>
              </a:rPr>
              <a:t>hrs</a:t>
            </a:r>
            <a:r>
              <a:rPr lang="en-US" sz="3600" dirty="0">
                <a:latin typeface="TimesNewRomanPSMT"/>
              </a:rPr>
              <a:t> after the </a:t>
            </a:r>
            <a:r>
              <a:rPr lang="en-US" sz="3600" dirty="0" smtClean="0">
                <a:latin typeface="TimesNewRomanPSMT"/>
              </a:rPr>
              <a:t>initial injury.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01583889"/>
      </p:ext>
    </p:extLst>
  </p:cSld>
  <p:clrMapOvr>
    <a:masterClrMapping/>
  </p:clrMapOvr>
  <p:transition spd="slow" advTm="890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370" y="550248"/>
            <a:ext cx="861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>
                <a:solidFill>
                  <a:srgbClr val="FF0000"/>
                </a:solidFill>
                <a:latin typeface="TimesNewRomanPS-BoldMT"/>
              </a:rPr>
              <a:t>Types of </a:t>
            </a:r>
            <a:r>
              <a:rPr lang="en-US" sz="3600" b="1" dirty="0" smtClean="0">
                <a:solidFill>
                  <a:srgbClr val="FF0000"/>
                </a:solidFill>
                <a:latin typeface="TimesNewRomanPS-BoldMT"/>
              </a:rPr>
              <a:t>Hemorrhage</a:t>
            </a:r>
            <a:endParaRPr lang="en-US" sz="3600" b="1" dirty="0" smtClean="0">
              <a:latin typeface="TimesNewRomanPS-BoldMT"/>
            </a:endParaRPr>
          </a:p>
          <a:p>
            <a:pPr algn="just"/>
            <a:r>
              <a:rPr lang="en-US" sz="3600" b="1" dirty="0" smtClean="0">
                <a:latin typeface="TimesNewRomanPS-BoldMT"/>
              </a:rPr>
              <a:t>C</a:t>
            </a:r>
            <a:r>
              <a:rPr lang="en-US" sz="3600" b="1" dirty="0">
                <a:latin typeface="TimesNewRomanPS-BoldMT"/>
              </a:rPr>
              <a:t>. Depend on extent</a:t>
            </a:r>
          </a:p>
          <a:p>
            <a:r>
              <a:rPr lang="en-US" sz="3600" dirty="0">
                <a:latin typeface="TimesNewRomanPSMT"/>
              </a:rPr>
              <a:t>1. </a:t>
            </a:r>
            <a:r>
              <a:rPr lang="en-US" sz="3600" dirty="0" smtClean="0">
                <a:latin typeface="TimesNewRomanPSMT"/>
              </a:rPr>
              <a:t>Petechial Hg: </a:t>
            </a:r>
            <a:r>
              <a:rPr lang="en-US" sz="3600" dirty="0">
                <a:latin typeface="TimesNewRomanPSMT"/>
              </a:rPr>
              <a:t>which denotes small hemorrhage</a:t>
            </a:r>
          </a:p>
          <a:p>
            <a:r>
              <a:rPr lang="en-US" sz="3600" dirty="0">
                <a:latin typeface="TimesNewRomanPSMT"/>
              </a:rPr>
              <a:t>2. </a:t>
            </a:r>
            <a:r>
              <a:rPr lang="en-US" sz="3600" dirty="0" smtClean="0">
                <a:latin typeface="TimesNewRomanPSMT"/>
              </a:rPr>
              <a:t>Bruising Hg: </a:t>
            </a:r>
            <a:r>
              <a:rPr lang="en-US" sz="3600" dirty="0">
                <a:latin typeface="TimesNewRomanPSMT"/>
              </a:rPr>
              <a:t>which refer to large areas </a:t>
            </a:r>
            <a:r>
              <a:rPr lang="en-US" sz="3600" dirty="0" smtClean="0">
                <a:latin typeface="TimesNewRomanPSMT"/>
              </a:rPr>
              <a:t>of hemorrhage </a:t>
            </a:r>
            <a:r>
              <a:rPr lang="en-US" sz="3600" dirty="0" err="1" smtClean="0">
                <a:latin typeface="TimesNewRomanPSMT"/>
              </a:rPr>
              <a:t>subcutaneouseas</a:t>
            </a:r>
            <a:r>
              <a:rPr lang="en-US" sz="3600" dirty="0" smtClean="0">
                <a:latin typeface="TimesNewRomanPSMT"/>
              </a:rPr>
              <a:t> or submucosal</a:t>
            </a:r>
            <a:r>
              <a:rPr lang="en-US" sz="3600" dirty="0">
                <a:latin typeface="TimesNewRomanPSMT"/>
              </a:rPr>
              <a:t>.</a:t>
            </a:r>
          </a:p>
          <a:p>
            <a:r>
              <a:rPr lang="en-US" sz="3600" dirty="0">
                <a:latin typeface="TimesNewRomanPSMT"/>
              </a:rPr>
              <a:t>3. Deep </a:t>
            </a:r>
            <a:r>
              <a:rPr lang="en-US" sz="3600" dirty="0" smtClean="0">
                <a:latin typeface="TimesNewRomanPSMT"/>
              </a:rPr>
              <a:t>hemorrhage.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6230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92">
        <p:split orient="vert"/>
      </p:transition>
    </mc:Choice>
    <mc:Fallback xmlns="">
      <p:transition spd="slow" advTm="892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447770"/>
            <a:ext cx="7955280" cy="5179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14600" y="533399"/>
            <a:ext cx="50577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NewRomanPSMT"/>
              </a:rPr>
              <a:t>Petechial </a:t>
            </a:r>
            <a:r>
              <a:rPr lang="en-US" sz="3600" b="1" dirty="0" smtClean="0">
                <a:solidFill>
                  <a:srgbClr val="FF0000"/>
                </a:solidFill>
                <a:latin typeface="TimesNewRomanPSMT"/>
              </a:rPr>
              <a:t>Hemorrhage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23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835">
        <p14:reveal/>
      </p:transition>
    </mc:Choice>
    <mc:Fallback xmlns="">
      <p:transition spd="slow" advTm="83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445768"/>
            <a:ext cx="49039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NewRomanPSMT"/>
              </a:rPr>
              <a:t>Bruising </a:t>
            </a:r>
            <a:r>
              <a:rPr lang="en-US" sz="3600" b="1" dirty="0" smtClean="0">
                <a:solidFill>
                  <a:srgbClr val="FF0000"/>
                </a:solidFill>
                <a:latin typeface="TimesNewRomanPSMT"/>
              </a:rPr>
              <a:t>Hemorrhage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" y="1371599"/>
            <a:ext cx="7680960" cy="5169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710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831">
        <p:checker/>
      </p:transition>
    </mc:Choice>
    <mc:Fallback xmlns="">
      <p:transition spd="slow" advTm="831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622</TotalTime>
  <Words>195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Hemorrhage</vt:lpstr>
      <vt:lpstr>Hemorrhage Loss of blood from the vascular system due to rupture or cutting of  the blood vessels.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Surgical activities</dc:title>
  <dc:creator>LOAY</dc:creator>
  <cp:lastModifiedBy>LOAY</cp:lastModifiedBy>
  <cp:revision>45</cp:revision>
  <dcterms:created xsi:type="dcterms:W3CDTF">2015-04-03T20:14:18Z</dcterms:created>
  <dcterms:modified xsi:type="dcterms:W3CDTF">2018-12-05T15:58:29Z</dcterms:modified>
</cp:coreProperties>
</file>